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Proxima Nova Semibold"/>
      <p:regular r:id="rId30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19BCC8-5535-46F5-9BB5-29E5B523BB01}">
  <a:tblStyle styleId="{5F19BCC8-5535-46F5-9BB5-29E5B523BB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19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Semibold-bold.fntdata"/><Relationship Id="rId30" Type="http://schemas.openxmlformats.org/officeDocument/2006/relationships/font" Target="fonts/ProximaNovaSemibo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ProximaNova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47572d9f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47572d9f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47388a49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47388a49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47572d9f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47572d9f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47388a49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47388a49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47572d9f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47572d9f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47388a49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47388a49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47572d9f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47572d9f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47388a49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47388a49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47572d9f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47572d9f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47572d9f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47572d9f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47388a49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47388a49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47388a4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47388a4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47388a49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47388a49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47572d9f2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47572d9f2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47572d9f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47572d9f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47388a4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47388a4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47388a4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47388a4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47572d9f2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47572d9f2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ransparencia.es.gov.br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www.transparencia.ma.gov.b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www.transparencia.df.gov.br/#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repositorio.idp.edu.br/handle/123456789/1566" TargetMode="External"/><Relationship Id="rId4" Type="http://schemas.openxmlformats.org/officeDocument/2006/relationships/hyperlink" Target="https://doi.org/10.21118/apgs.v1i3.4900" TargetMode="External"/><Relationship Id="rId5" Type="http://schemas.openxmlformats.org/officeDocument/2006/relationships/hyperlink" Target="https://periodicos.ufpb.br/index.php/itec/article/view/44812" TargetMode="External"/><Relationship Id="rId6" Type="http://schemas.openxmlformats.org/officeDocument/2006/relationships/hyperlink" Target="https://www.w3.org/Translations/DWBP-pt-BR/#intr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07575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D9EAD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OS PORTAIS DE TRANSPARÊNCIA ESTADUAIS E OS DADOS ORÇAMENTÁRIOS</a:t>
            </a:r>
            <a:endParaRPr sz="2100">
              <a:solidFill>
                <a:srgbClr val="D9EAD3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D9EAD3"/>
                </a:solidFill>
              </a:rPr>
              <a:t>Proposta de um modelo mínimo para a disponibilização dos dados</a:t>
            </a:r>
            <a:endParaRPr sz="2100">
              <a:solidFill>
                <a:srgbClr val="D9EAD3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212650" y="3182350"/>
            <a:ext cx="34209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400">
                <a:solidFill>
                  <a:srgbClr val="EFEFEF"/>
                </a:solidFill>
              </a:rPr>
              <a:t>Dayane Carvalho</a:t>
            </a:r>
            <a:endParaRPr sz="1400">
              <a:solidFill>
                <a:srgbClr val="EFEFEF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400">
                <a:solidFill>
                  <a:srgbClr val="EFEFEF"/>
                </a:solidFill>
              </a:rPr>
              <a:t>Gabriel Felix de Souza Lopes</a:t>
            </a:r>
            <a:endParaRPr sz="1400">
              <a:solidFill>
                <a:srgbClr val="EFEFEF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400">
                <a:solidFill>
                  <a:srgbClr val="EFEFEF"/>
                </a:solidFill>
              </a:rPr>
              <a:t>Jaime Jean Soares Silva</a:t>
            </a:r>
            <a:endParaRPr sz="1400">
              <a:solidFill>
                <a:srgbClr val="EFEFEF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400">
                <a:solidFill>
                  <a:srgbClr val="EFEFEF"/>
                </a:solidFill>
              </a:rPr>
              <a:t>João Victor de Almeida</a:t>
            </a:r>
            <a:endParaRPr sz="1400">
              <a:solidFill>
                <a:srgbClr val="EFEFEF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400">
                <a:solidFill>
                  <a:srgbClr val="EFEFEF"/>
                </a:solidFill>
              </a:rPr>
              <a:t>Karina Duran Munhos</a:t>
            </a:r>
            <a:endParaRPr sz="1400">
              <a:solidFill>
                <a:srgbClr val="EFEFEF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400">
                <a:solidFill>
                  <a:srgbClr val="EFEFEF"/>
                </a:solidFill>
              </a:rPr>
              <a:t>Maria Eduarda Romero Brocca</a:t>
            </a:r>
            <a:endParaRPr sz="14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01800" y="332650"/>
            <a:ext cx="8540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Critérios de avaliação - Final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50">
                <a:solidFill>
                  <a:schemeClr val="dk2"/>
                </a:solidFill>
              </a:rPr>
              <a:t>Abdala Z. et al (2016), W3C e Silva et al (2018)</a:t>
            </a:r>
            <a:endParaRPr sz="1550">
              <a:solidFill>
                <a:schemeClr val="dk2"/>
              </a:solidFill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01800" y="1210200"/>
            <a:ext cx="43995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t-BR" sz="1100">
                <a:solidFill>
                  <a:srgbClr val="000000"/>
                </a:solidFill>
              </a:rPr>
              <a:t>Acessibilidade e navegação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Resultado de mecanismos de busca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Link para o portal na página do governo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Mapa do site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Motor de busca próprio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b="1" lang="pt-BR" sz="1100">
                <a:solidFill>
                  <a:schemeClr val="dk2"/>
                </a:solidFill>
              </a:rPr>
              <a:t>Fornecer dados em vários formatos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t-BR" sz="1100">
                <a:solidFill>
                  <a:srgbClr val="000000"/>
                </a:solidFill>
              </a:rPr>
              <a:t>Interatividade e participação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b="1" lang="pt-BR" sz="1100">
                <a:solidFill>
                  <a:schemeClr val="dk2"/>
                </a:solidFill>
              </a:rPr>
              <a:t>Dados legíveis por máquina</a:t>
            </a:r>
            <a:endParaRPr b="1" sz="1100">
              <a:solidFill>
                <a:schemeClr val="dk2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Fóruns para debate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Mapas interativos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Ferramenta de contato com o cidadão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Informações do portal em rede social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Possibilidade de receber informações por e-mail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Disponibilidade de e-mail para contato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Glossário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Espaço para denúncias e reclamações</a:t>
            </a:r>
            <a:endParaRPr sz="1100"/>
          </a:p>
        </p:txBody>
      </p:sp>
      <p:sp>
        <p:nvSpPr>
          <p:cNvPr id="116" name="Google Shape;116;p22"/>
          <p:cNvSpPr txBox="1"/>
          <p:nvPr/>
        </p:nvSpPr>
        <p:spPr>
          <a:xfrm>
            <a:off x="4701300" y="251700"/>
            <a:ext cx="4002300" cy="4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Controle social sobre a administração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Contratos na íntegra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Convênios na íntegra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Transferências do estado para os municípios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 total anual gasto pelo estado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Despesas por natureza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Acompanhamento online de obras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Valores pagos aos servidores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Valores pagos em cargos de comissão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Indicadores fiscais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Processos de licitação finalizados e em andamento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Recebimento por credores do estado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 recebido por escola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 recebido por hospital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 recebido por órgão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Obras realizadas pelo estado por município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Proxima Nova"/>
              <a:buChar char="○"/>
            </a:pPr>
            <a:r>
              <a:rPr b="1" lang="pt-BR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Enriquecer dados gerando novos dados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Prestação de informações ao cidadão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Informações sobre o funcionamento do portal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Telefone para contato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Item perguntas frequentes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Informações atualizadas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Portais exemplo - Espírito Santo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4796700" y="4503100"/>
            <a:ext cx="2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https://transparencia.es.gov.br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500" y="1122925"/>
            <a:ext cx="5898102" cy="34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Portais exemplo - Espírito Santo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15664" l="15642" r="17252" t="17877"/>
          <a:stretch/>
        </p:blipFill>
        <p:spPr>
          <a:xfrm>
            <a:off x="311700" y="1085950"/>
            <a:ext cx="4540174" cy="252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19220" l="20739" r="16449" t="16709"/>
          <a:stretch/>
        </p:blipFill>
        <p:spPr>
          <a:xfrm>
            <a:off x="4055225" y="1943200"/>
            <a:ext cx="4777076" cy="27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Portais exemplo - Maranhão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475" y="1017725"/>
            <a:ext cx="7027026" cy="356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5098100" y="4652450"/>
            <a:ext cx="298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https://www.transparencia.ma.gov.br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Portais exemplo - Maranhão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477" r="-9019" t="-9481"/>
          <a:stretch/>
        </p:blipFill>
        <p:spPr>
          <a:xfrm>
            <a:off x="311698" y="1079050"/>
            <a:ext cx="5884549" cy="29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6786" l="7909" r="65609" t="15832"/>
          <a:stretch/>
        </p:blipFill>
        <p:spPr>
          <a:xfrm>
            <a:off x="5972125" y="348013"/>
            <a:ext cx="2707101" cy="44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Portais exemplo - Distrito Federal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25" y="1017725"/>
            <a:ext cx="7011425" cy="347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4902750" y="4580000"/>
            <a:ext cx="28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https://www.transparencia.df.gov.br/#/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Portais exemplo - Distrito Federal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16833" l="26657" r="27617" t="16707"/>
          <a:stretch/>
        </p:blipFill>
        <p:spPr>
          <a:xfrm>
            <a:off x="311700" y="1381425"/>
            <a:ext cx="3900801" cy="31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4">
            <a:alphaModFix/>
          </a:blip>
          <a:srcRect b="23942" l="3280" r="3531" t="16808"/>
          <a:stretch/>
        </p:blipFill>
        <p:spPr>
          <a:xfrm>
            <a:off x="4572000" y="1266950"/>
            <a:ext cx="3780501" cy="13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5">
            <a:alphaModFix/>
          </a:blip>
          <a:srcRect b="17084" l="15764" r="10878" t="18689"/>
          <a:stretch/>
        </p:blipFill>
        <p:spPr>
          <a:xfrm>
            <a:off x="4481175" y="2768850"/>
            <a:ext cx="3962151" cy="19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Resultados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492750" y="1158375"/>
            <a:ext cx="7443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pt-BR" sz="15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Abdala Z. et al (2016), W3C e Silva et al (2018)</a:t>
            </a:r>
            <a:r>
              <a:rPr lang="pt-BR" sz="1500">
                <a:latin typeface="Proxima Nova"/>
                <a:ea typeface="Proxima Nova"/>
                <a:cs typeface="Proxima Nova"/>
                <a:sym typeface="Proxima Nova"/>
              </a:rPr>
              <a:t>: Estados exemplos - Resumo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66" name="Google Shape;166;p29"/>
          <p:cNvGraphicFramePr/>
          <p:nvPr/>
        </p:nvGraphicFramePr>
        <p:xfrm>
          <a:off x="850488" y="158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{5F19BCC8-5535-46F5-9BB5-29E5B523BB01}</a:tableStyleId>
              </a:tblPr>
              <a:tblGrid>
                <a:gridCol w="2299450"/>
                <a:gridCol w="424275"/>
                <a:gridCol w="1360400"/>
                <a:gridCol w="1107575"/>
                <a:gridCol w="854775"/>
                <a:gridCol w="1396525"/>
              </a:tblGrid>
              <a:tr h="6561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Resumo - Categorias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768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Distrito Federal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76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Espírito Santo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76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Maranhão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768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Média por categoria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7685"/>
                    </a:solidFill>
                  </a:tcPr>
                </a:tc>
              </a:tr>
              <a:tr h="4252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Acessibilidade e navegação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80,00%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100,00%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100,00%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93,33%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379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Prestação de informações ao cidadão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100,00%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100,00%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100,00%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100,00%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6379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Controle social sobre a administração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68,75%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75,00%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81,25%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75,00%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52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Interatividade e participação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66,67%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66,67%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88,89%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74,07%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52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Média final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ctr">
                    <a:lnL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78,85%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85,42%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92,53%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85,60%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400" marB="25400" marR="25400" marL="254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BDBDBD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Sugestões - Wireframes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935" r="1569" t="0"/>
          <a:stretch/>
        </p:blipFill>
        <p:spPr>
          <a:xfrm>
            <a:off x="918400" y="1064900"/>
            <a:ext cx="3094201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300" y="597150"/>
            <a:ext cx="2697500" cy="42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29337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BRASIL. LEI Nº 12.527, DE 18 DE NOVEMBRO DE 2011. Regula o acesso a informações previsto no inciso XXXIII do art. 5º , no inciso II do § 3º do art. 37 e no § 2º do art. 216 da Constituição Federal; altera a Lei nº 8.112, de 11 de dezembro de 1990; revoga a Lei nº 11.111, de 5 de maio de 2005, e dispositivos da Lei nº 8.159, de 8 de janeiro de 1991; e dá outras providências. Disponível em: https://www.planalto.gov.br/ccivil_03/_ato2011-2014/2011/lei/l12527.htm#art47 . Acesso em: 05 jun. 2023.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MEDEIROS, Armando Medeiros; CHIRNEV, Lilian. Guia de Comunicação Pública. Brasília: Associação Brasileira de Comunicação Pública, 2021.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Sales, T. (2012). </a:t>
            </a:r>
            <a:r>
              <a:rPr b="1"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Acesso à Informação, Controle Social das Finanças Públicas e Democracia: Análise dos Portais da Transparência dos Estados Brasileiros Antes e Após o Advento da Lei nº 12.527/2011</a:t>
            </a: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1"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Direito Público, 9 (48). Disponível em:&lt;</a:t>
            </a:r>
            <a:r>
              <a:rPr lang="pt-BR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https://repositorio.idp.edu.br/handle/123456789/1566</a:t>
            </a:r>
            <a:r>
              <a:rPr lang="pt-BR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&gt;. Acesso em: 11 jun. 2023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Abdala, P. R. Z., &amp; Souza de Oliveira e Torres, C. M. (2016). </a:t>
            </a:r>
            <a:r>
              <a:rPr b="1"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Transparência como Espetáculo: uma análise dos portais de transparência de estados brasileiros</a:t>
            </a:r>
            <a:r>
              <a:rPr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i="1"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Administração Pública E Gestão Social</a:t>
            </a:r>
            <a:r>
              <a:rPr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(3), 147–158. Disponível em:&lt;</a:t>
            </a:r>
            <a:r>
              <a:rPr lang="pt-BR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https://doi.org/10.21118/apgs.v1i3.4900</a:t>
            </a:r>
            <a:r>
              <a:rPr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&gt;. Acesso em: 11 jun. 2023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pt-BR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https://periodicos.ufpb.br/index.php/itec/article/view/44812</a:t>
            </a:r>
            <a:r>
              <a:rPr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pt-BR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https://www.w3.org/Translations/DWBP-pt-BR/#intro</a:t>
            </a:r>
            <a:r>
              <a:rPr lang="pt-BR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Introdução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-32580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pt-BR" sz="6123">
                <a:solidFill>
                  <a:srgbClr val="000000"/>
                </a:solidFill>
              </a:rPr>
              <a:t>Embasamento: </a:t>
            </a:r>
            <a:endParaRPr b="1" sz="6123">
              <a:solidFill>
                <a:srgbClr val="000000"/>
              </a:solidFill>
            </a:endParaRPr>
          </a:p>
          <a:p>
            <a:pPr indent="-32580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6123">
                <a:solidFill>
                  <a:srgbClr val="000000"/>
                </a:solidFill>
              </a:rPr>
              <a:t>Lei de Acesso à Informação (LAI)</a:t>
            </a:r>
            <a:endParaRPr sz="6123">
              <a:solidFill>
                <a:srgbClr val="000000"/>
              </a:solidFill>
            </a:endParaRPr>
          </a:p>
          <a:p>
            <a:pPr indent="-32580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6123">
                <a:solidFill>
                  <a:srgbClr val="000000"/>
                </a:solidFill>
              </a:rPr>
              <a:t>Guia de Comunicação Pública promovido pela Associação brasileira de Comunicação Pública, especificamente os princípios 3, 4, 7 e 8, em ordem: estimular a participação; promover direitos e a democracia; focar no cidadão; ser inclusiva e plural.</a:t>
            </a:r>
            <a:endParaRPr sz="6123">
              <a:solidFill>
                <a:srgbClr val="000000"/>
              </a:solidFill>
            </a:endParaRPr>
          </a:p>
          <a:p>
            <a:pPr indent="-325803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pt-BR" sz="6123">
                <a:solidFill>
                  <a:srgbClr val="000000"/>
                </a:solidFill>
              </a:rPr>
              <a:t>Escopo: Portais de transparência estaduais. </a:t>
            </a:r>
            <a:endParaRPr b="1" sz="6123">
              <a:solidFill>
                <a:srgbClr val="000000"/>
              </a:solidFill>
            </a:endParaRPr>
          </a:p>
          <a:p>
            <a:pPr indent="-32580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6123">
                <a:solidFill>
                  <a:srgbClr val="000000"/>
                </a:solidFill>
              </a:rPr>
              <a:t>Maiores capacidades estatais</a:t>
            </a:r>
            <a:endParaRPr sz="6123">
              <a:solidFill>
                <a:srgbClr val="000000"/>
              </a:solidFill>
            </a:endParaRPr>
          </a:p>
          <a:p>
            <a:pPr indent="-32580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6123">
                <a:solidFill>
                  <a:srgbClr val="000000"/>
                </a:solidFill>
              </a:rPr>
              <a:t>Melhores disposições dos dados</a:t>
            </a:r>
            <a:endParaRPr sz="6123">
              <a:solidFill>
                <a:srgbClr val="000000"/>
              </a:solidFill>
            </a:endParaRPr>
          </a:p>
          <a:p>
            <a:pPr indent="-325803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6123">
                <a:solidFill>
                  <a:srgbClr val="000000"/>
                </a:solidFill>
              </a:rPr>
              <a:t>Mais fáceis de comparar</a:t>
            </a:r>
            <a:endParaRPr sz="6123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Introdução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pt-BR" sz="6000">
                <a:solidFill>
                  <a:srgbClr val="000000"/>
                </a:solidFill>
              </a:rPr>
              <a:t>Disponibilização atual dos dados Orçamentários </a:t>
            </a:r>
            <a:endParaRPr b="1" sz="60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6000">
                <a:solidFill>
                  <a:srgbClr val="000000"/>
                </a:solidFill>
              </a:rPr>
              <a:t>Dificuldade na interpretação</a:t>
            </a:r>
            <a:endParaRPr sz="60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6000">
                <a:solidFill>
                  <a:srgbClr val="000000"/>
                </a:solidFill>
              </a:rPr>
              <a:t>Termos específicos </a:t>
            </a:r>
            <a:endParaRPr sz="60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6000">
                <a:solidFill>
                  <a:srgbClr val="000000"/>
                </a:solidFill>
              </a:rPr>
              <a:t>Possível falta de interatividade</a:t>
            </a:r>
            <a:endParaRPr sz="60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pt-BR" sz="6000">
                <a:solidFill>
                  <a:srgbClr val="000000"/>
                </a:solidFill>
              </a:rPr>
              <a:t>Demonstrações pouco acessíveis </a:t>
            </a:r>
            <a:endParaRPr sz="6000">
              <a:solidFill>
                <a:srgbClr val="000000"/>
              </a:solidFill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000000"/>
                </a:solidFill>
              </a:rPr>
              <a:t>“</a:t>
            </a:r>
            <a:r>
              <a:rPr lang="pt-BR" sz="6000">
                <a:solidFill>
                  <a:srgbClr val="000000"/>
                </a:solidFill>
              </a:rPr>
              <a:t>A divulgação transparente e compreensível desses dados fortalecerá a participação cidadã, o controle social e a prestação de contas. O cidadão poderá se engajar de maneira mais efetiva no debate público, cobrar maior eficiência na gestão dos recursos e contribuir para uma tomada de decisão mais informada.”</a:t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Objetivos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45"/>
              <a:t>Desenvolver um modelo facilitado e intuitivo de divulgação dos dados orçamentários, exibindo as informações orçamentárias de forma mais acessível e compreensível para todos os cidadãos através dos portais de transparência.</a:t>
            </a:r>
            <a:endParaRPr sz="244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Proposta inicial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6060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445"/>
              <a:t>Estabelecer critérios de avaliação</a:t>
            </a:r>
            <a:endParaRPr sz="2445"/>
          </a:p>
          <a:p>
            <a:pPr indent="-36060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445"/>
              <a:t>Avaliar os portais existentes</a:t>
            </a:r>
            <a:endParaRPr sz="2445"/>
          </a:p>
          <a:p>
            <a:pPr indent="-36060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445"/>
              <a:t>Mapear problemas encontrados nos portais, como:</a:t>
            </a:r>
            <a:endParaRPr sz="2445"/>
          </a:p>
          <a:p>
            <a:pPr indent="-36060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2445"/>
              <a:t>Não padronização dos dados;</a:t>
            </a:r>
            <a:endParaRPr sz="2445"/>
          </a:p>
          <a:p>
            <a:pPr indent="-36060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2445"/>
              <a:t>Informações complexas;</a:t>
            </a:r>
            <a:endParaRPr sz="2445"/>
          </a:p>
          <a:p>
            <a:pPr indent="-36060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2445"/>
              <a:t>Dificuldades em localizar informações;</a:t>
            </a:r>
            <a:endParaRPr sz="2445"/>
          </a:p>
          <a:p>
            <a:pPr indent="-36060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2445"/>
              <a:t>Incompletude de dados</a:t>
            </a:r>
            <a:endParaRPr sz="2445"/>
          </a:p>
          <a:p>
            <a:pPr indent="-36060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2445"/>
              <a:t>Propor uma sugestão de padronização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Nova abordagem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25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975"/>
              <a:t>Análise inicial dos portais e dados</a:t>
            </a:r>
            <a:endParaRPr sz="1975"/>
          </a:p>
          <a:p>
            <a:pPr indent="-325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975"/>
              <a:t>Reconhecimento de portais modelo com padrões próximos do esperado</a:t>
            </a:r>
            <a:endParaRPr sz="1975"/>
          </a:p>
          <a:p>
            <a:pPr indent="-325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975"/>
              <a:t>Reconhecimento de falta de padrão entre eles</a:t>
            </a:r>
            <a:endParaRPr sz="1975"/>
          </a:p>
          <a:p>
            <a:pPr indent="-325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975"/>
              <a:t>Portais que estavam muito </a:t>
            </a:r>
            <a:r>
              <a:rPr lang="pt-BR" sz="1975"/>
              <a:t>abaixo</a:t>
            </a:r>
            <a:r>
              <a:rPr lang="pt-BR" sz="1975"/>
              <a:t> do esperado </a:t>
            </a:r>
            <a:endParaRPr sz="1975"/>
          </a:p>
          <a:p>
            <a:pPr indent="-325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975"/>
              <a:t>Dificuldades encontradas em gerar um protótipo ideal </a:t>
            </a:r>
            <a:endParaRPr sz="1975"/>
          </a:p>
          <a:p>
            <a:pPr indent="-325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975"/>
              <a:t>Tempo hábil para o trabalho</a:t>
            </a:r>
            <a:endParaRPr sz="1975"/>
          </a:p>
          <a:p>
            <a:pPr indent="-325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975"/>
              <a:t>Dificuldade em determinar conceitos de UX dado o contexto</a:t>
            </a:r>
            <a:endParaRPr sz="1975"/>
          </a:p>
          <a:p>
            <a:pPr indent="-325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975"/>
              <a:t>Nova abordagem: avaliação dos portais já existentes com suporte na literatura e criação de novos critérios, além de sugerir um protótipo genérico em wireframe, baseado no ideal de acordo com o encontrado.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Métodos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pt-BR" sz="1500">
                <a:solidFill>
                  <a:srgbClr val="000000"/>
                </a:solidFill>
              </a:rPr>
              <a:t>Levantamento inicial das ferramentas de consulta às informações de dados orçamentários que já são disponibilizadas por cada Unidade Federativa. </a:t>
            </a:r>
            <a:endParaRPr sz="1500">
              <a:solidFill>
                <a:srgbClr val="000000"/>
              </a:solidFill>
            </a:endParaRPr>
          </a:p>
          <a:p>
            <a:pPr indent="-3238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Os dados são disponibilizados em um formato aberto e processável para que possam ser utilizados?</a:t>
            </a:r>
            <a:endParaRPr sz="1500">
              <a:solidFill>
                <a:srgbClr val="000000"/>
              </a:solidFill>
            </a:endParaRPr>
          </a:p>
          <a:p>
            <a:pPr indent="-3238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Estão dispostos de forma agregada ou possibilitam recortes?</a:t>
            </a:r>
            <a:endParaRPr sz="1500">
              <a:solidFill>
                <a:srgbClr val="000000"/>
              </a:solidFill>
            </a:endParaRPr>
          </a:p>
          <a:p>
            <a:pPr indent="-3238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Possuem as mesmas informações?</a:t>
            </a:r>
            <a:endParaRPr sz="1500">
              <a:solidFill>
                <a:srgbClr val="000000"/>
              </a:solidFill>
            </a:endParaRPr>
          </a:p>
          <a:p>
            <a:pPr indent="-3238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Demais diferenciais e peculiaridades</a:t>
            </a:r>
            <a:endParaRPr sz="15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01800" y="332650"/>
            <a:ext cx="8540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Critérios de avaliação 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50">
                <a:solidFill>
                  <a:schemeClr val="dk2"/>
                </a:solidFill>
              </a:rPr>
              <a:t>Abdala Z. et al (2016), Silva et al (2018)</a:t>
            </a:r>
            <a:endParaRPr sz="1550">
              <a:solidFill>
                <a:schemeClr val="dk2"/>
              </a:solidFill>
            </a:endParaRPr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01800" y="1210200"/>
            <a:ext cx="43995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t-BR" sz="1100">
                <a:solidFill>
                  <a:srgbClr val="000000"/>
                </a:solidFill>
              </a:rPr>
              <a:t>Acessibilidade e navegação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Resultado de mecanismos de busca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Link para o portal na página do governo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Mapa do site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Motor de busca próprio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pt-BR" sz="1100">
                <a:solidFill>
                  <a:srgbClr val="000000"/>
                </a:solidFill>
              </a:rPr>
              <a:t>Interatividade e participação</a:t>
            </a:r>
            <a:endParaRPr b="1" sz="1100">
              <a:solidFill>
                <a:schemeClr val="dk2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Fóruns para debate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Mapas interativos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Ferramenta de contato com o cidadão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Informações do portal em rede social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Possibilidade de receber informações por e-mail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Disponibilidade de e-mail para contato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Glossário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</a:rPr>
              <a:t>Espaço para denúncias e reclamações</a:t>
            </a:r>
            <a:endParaRPr sz="1100"/>
          </a:p>
        </p:txBody>
      </p:sp>
      <p:sp>
        <p:nvSpPr>
          <p:cNvPr id="103" name="Google Shape;103;p20"/>
          <p:cNvSpPr txBox="1"/>
          <p:nvPr/>
        </p:nvSpPr>
        <p:spPr>
          <a:xfrm>
            <a:off x="4701300" y="251700"/>
            <a:ext cx="4002300" cy="4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Controle social sobre a administração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Contratos na íntegra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Convênios na íntegra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Transferências do estado para os municípios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 total anual gasto pelo estado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Despesas por natureza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Acompanhamento online de obras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Valores pagos aos servidores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Valores pagos em cargos de comissão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Indicadores fiscais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Processos de licitação finalizados e em andamento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Recebimento por credores do estado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 recebido por escola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 recebido por hospital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Valor recebido por órgão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Obras realizadas pelo estado por município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●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Prestação de informações ao cidadão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Informações sobre o funcionamento do portal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Telefone para contato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Item perguntas frequentes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○"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Informações atualizadas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Novos problemas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pt-BR" sz="1500">
                <a:solidFill>
                  <a:srgbClr val="000000"/>
                </a:solidFill>
              </a:rPr>
              <a:t>Os estudos utilizados não consideram aspectos importantes do ponto de vista de Governo Aberto - como a disponibilidade de dados em vários formatos e a legibilidade por máquina;</a:t>
            </a:r>
            <a:endParaRPr sz="15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pt-BR" sz="1500">
                <a:solidFill>
                  <a:srgbClr val="000000"/>
                </a:solidFill>
              </a:rPr>
              <a:t>Acrescentamos alguns critérios de padronização da W3C:</a:t>
            </a:r>
            <a:endParaRPr sz="1500">
              <a:solidFill>
                <a:srgbClr val="000000"/>
              </a:solidFill>
            </a:endParaRPr>
          </a:p>
          <a:p>
            <a:pPr indent="-3238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Fornecer dados em vários formatos</a:t>
            </a:r>
            <a:endParaRPr sz="1500">
              <a:solidFill>
                <a:srgbClr val="000000"/>
              </a:solidFill>
            </a:endParaRPr>
          </a:p>
          <a:p>
            <a:pPr indent="-3238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Dados legíveis por máquina</a:t>
            </a:r>
            <a:endParaRPr sz="1500">
              <a:solidFill>
                <a:srgbClr val="000000"/>
              </a:solidFill>
            </a:endParaRPr>
          </a:p>
          <a:p>
            <a:pPr indent="-32385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Enriquecer dados gerando novos dados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